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  <p:sldId id="264" r:id="rId22"/>
    <p:sldId id="265" r:id="rId23"/>
    <p:sldId id="266" r:id="rId24"/>
    <p:sldId id="267" r:id="rId2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 Light" charset="1" panose="02000000000000000000"/>
      <p:regular r:id="rId10"/>
    </p:embeddedFont>
    <p:embeddedFont>
      <p:font typeface="Poppins Light Bold" charset="1" panose="02000000000000000000"/>
      <p:regular r:id="rId11"/>
    </p:embeddedFont>
    <p:embeddedFont>
      <p:font typeface="Poppins Medium" charset="1" panose="02000000000000000000"/>
      <p:regular r:id="rId12"/>
    </p:embeddedFont>
    <p:embeddedFont>
      <p:font typeface="Poppins Medium Bold" charset="1" panose="020000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slides/slide1.xml" Type="http://schemas.openxmlformats.org/officeDocument/2006/relationships/slide"/><Relationship Id="rId15" Target="slides/slide2.xml" Type="http://schemas.openxmlformats.org/officeDocument/2006/relationships/slide"/><Relationship Id="rId16" Target="slides/slide3.xml" Type="http://schemas.openxmlformats.org/officeDocument/2006/relationships/slide"/><Relationship Id="rId17" Target="slides/slide4.xml" Type="http://schemas.openxmlformats.org/officeDocument/2006/relationships/slide"/><Relationship Id="rId18" Target="slides/slide5.xml" Type="http://schemas.openxmlformats.org/officeDocument/2006/relationships/slide"/><Relationship Id="rId19" Target="slides/slide6.xml" Type="http://schemas.openxmlformats.org/officeDocument/2006/relationships/slide"/><Relationship Id="rId2" Target="presProps.xml" Type="http://schemas.openxmlformats.org/officeDocument/2006/relationships/presProps"/><Relationship Id="rId20" Target="slides/slide7.xml" Type="http://schemas.openxmlformats.org/officeDocument/2006/relationships/slide"/><Relationship Id="rId21" Target="slides/slide8.xml" Type="http://schemas.openxmlformats.org/officeDocument/2006/relationships/slide"/><Relationship Id="rId22" Target="slides/slide9.xml" Type="http://schemas.openxmlformats.org/officeDocument/2006/relationships/slide"/><Relationship Id="rId23" Target="slides/slide10.xml" Type="http://schemas.openxmlformats.org/officeDocument/2006/relationships/slide"/><Relationship Id="rId24" Target="slides/slide11.xml" Type="http://schemas.openxmlformats.org/officeDocument/2006/relationships/slide"/><Relationship Id="rId25" Target="slides/slide12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pytorch.org/tutorials/beginner/basics/buildmodel_tutorial.html" TargetMode="External" Type="http://schemas.openxmlformats.org/officeDocument/2006/relationships/hyperlink"/><Relationship Id="rId3" Target="https://pytorch.org/tutorials/beginner/basics/buildmodel_tutorial.html" TargetMode="External" Type="http://schemas.openxmlformats.org/officeDocument/2006/relationships/hyperlink"/><Relationship Id="rId4" Target="https://pytorch.org/tutorials/beginner/basics/buildmodel_tutorial.html" TargetMode="External" Type="http://schemas.openxmlformats.org/officeDocument/2006/relationships/hyperlink"/><Relationship Id="rId5" Target="https://bing.com/search?q=PyTorch+neural+networks+building+blocks" TargetMode="External" Type="http://schemas.openxmlformats.org/officeDocument/2006/relationships/hyperlink"/><Relationship Id="rId6" Target="https://pytorch.org/tutorials/beginner/basics/buildmodel_tutorial.html" TargetMode="External" Type="http://schemas.openxmlformats.org/officeDocument/2006/relationships/hyperlink"/><Relationship Id="rId7" Target="../media/image6.png" Type="http://schemas.openxmlformats.org/officeDocument/2006/relationships/image"/><Relationship Id="rId8" Target="../media/image10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7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12005738" y="2260462"/>
            <a:ext cx="7641615" cy="5845836"/>
          </a:xfrm>
          <a:custGeom>
            <a:avLst/>
            <a:gdLst/>
            <a:ahLst/>
            <a:cxnLst/>
            <a:rect r="r" b="b" t="t" l="l"/>
            <a:pathLst>
              <a:path h="5845836" w="7641615">
                <a:moveTo>
                  <a:pt x="7641616" y="5845836"/>
                </a:moveTo>
                <a:lnTo>
                  <a:pt x="0" y="5845836"/>
                </a:lnTo>
                <a:lnTo>
                  <a:pt x="0" y="0"/>
                </a:lnTo>
                <a:lnTo>
                  <a:pt x="7641616" y="0"/>
                </a:lnTo>
                <a:lnTo>
                  <a:pt x="7641616" y="5845836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38968" y="3436313"/>
            <a:ext cx="11330431" cy="5084346"/>
            <a:chOff x="0" y="0"/>
            <a:chExt cx="15107241" cy="6779128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33350"/>
              <a:ext cx="15107241" cy="53107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5400"/>
                </a:lnSpc>
              </a:pPr>
              <a:r>
                <a:rPr lang="en-US" sz="14000">
                  <a:solidFill>
                    <a:srgbClr val="FFFFFF"/>
                  </a:solidFill>
                  <a:latin typeface="Poppins Medium Bold"/>
                </a:rPr>
                <a:t>Machine Learning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6160003"/>
              <a:ext cx="15107241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sz="3000" strike="noStrike" u="none">
                  <a:solidFill>
                    <a:srgbClr val="10B5BF"/>
                  </a:solidFill>
                  <a:latin typeface="Poppins Medium"/>
                </a:rPr>
                <a:t>Day 1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445152" y="90393"/>
            <a:ext cx="17248520" cy="1487388"/>
            <a:chOff x="0" y="0"/>
            <a:chExt cx="22998026" cy="198318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20273083" y="0"/>
              <a:ext cx="2724944" cy="1983185"/>
            </a:xfrm>
            <a:custGeom>
              <a:avLst/>
              <a:gdLst/>
              <a:ahLst/>
              <a:cxnLst/>
              <a:rect r="r" b="b" t="t" l="l"/>
              <a:pathLst>
                <a:path h="1983185" w="2724944">
                  <a:moveTo>
                    <a:pt x="0" y="0"/>
                  </a:moveTo>
                  <a:lnTo>
                    <a:pt x="2724943" y="0"/>
                  </a:lnTo>
                  <a:lnTo>
                    <a:pt x="2724943" y="1983185"/>
                  </a:lnTo>
                  <a:lnTo>
                    <a:pt x="0" y="19831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45222" t="-21822" r="-54596" b="-32615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380947"/>
              <a:ext cx="4285228" cy="1221290"/>
            </a:xfrm>
            <a:custGeom>
              <a:avLst/>
              <a:gdLst/>
              <a:ahLst/>
              <a:cxnLst/>
              <a:rect r="r" b="b" t="t" l="l"/>
              <a:pathLst>
                <a:path h="1221290" w="4285228">
                  <a:moveTo>
                    <a:pt x="0" y="0"/>
                  </a:moveTo>
                  <a:lnTo>
                    <a:pt x="4285228" y="0"/>
                  </a:lnTo>
                  <a:lnTo>
                    <a:pt x="4285228" y="1221290"/>
                  </a:lnTo>
                  <a:lnTo>
                    <a:pt x="0" y="12212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202292" y="3931629"/>
          <a:ext cx="16226841" cy="5667375"/>
        </p:xfrm>
        <a:graphic>
          <a:graphicData uri="http://schemas.openxmlformats.org/drawingml/2006/table">
            <a:tbl>
              <a:tblPr/>
              <a:tblGrid>
                <a:gridCol w="2901063"/>
                <a:gridCol w="400050"/>
                <a:gridCol w="2920160"/>
                <a:gridCol w="400050"/>
                <a:gridCol w="3089993"/>
                <a:gridCol w="400050"/>
                <a:gridCol w="2885794"/>
                <a:gridCol w="400050"/>
                <a:gridCol w="2829630"/>
              </a:tblGrid>
              <a:tr h="12668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FFFFFF"/>
                          </a:solidFill>
                          <a:latin typeface="Poppins Light"/>
                        </a:rPr>
                        <a:t>Modules</a:t>
                      </a: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B5B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FFFFFF"/>
                          </a:solidFill>
                          <a:latin typeface="Poppins Light"/>
                        </a:rPr>
                        <a:t>Layers</a:t>
                      </a: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B5B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FFFFFF"/>
                          </a:solidFill>
                          <a:latin typeface="Poppins Light"/>
                        </a:rPr>
                        <a:t>Autograd System</a:t>
                      </a: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B5B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FFFFFF"/>
                          </a:solidFill>
                          <a:latin typeface="Poppins Light"/>
                        </a:rPr>
                        <a:t>Optimization</a:t>
                      </a: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B5B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FFFFFF"/>
                          </a:solidFill>
                          <a:latin typeface="Poppins Light"/>
                        </a:rPr>
                        <a:t>Device Compatibility</a:t>
                      </a: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B5BF"/>
                    </a:solidFill>
                  </a:tcPr>
                </a:tc>
              </a:tr>
              <a:tr h="4400550">
                <a:tc>
                  <a:txBody>
                    <a:bodyPr anchor="t" rtlCol="false"/>
                    <a:lstStyle/>
                    <a:p>
                      <a:pPr algn="l" marL="410209" indent="-205105" lvl="1">
                        <a:lnSpc>
                          <a:spcPts val="265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Poppins Light"/>
                          <a:hlinkClick r:id="rId2" tooltip="https://pytorch.org/tutorials/beginner/basics/buildmodel_tutorial.html"/>
                        </a:rPr>
                        <a:t>Every module in PyTorch subclasses the nn.Module</a:t>
                      </a:r>
                      <a:endParaRPr lang="en-US" sz="1100"/>
                    </a:p>
                    <a:p>
                      <a:pPr>
                        <a:lnSpc>
                          <a:spcPts val="2659"/>
                        </a:lnSpc>
                      </a:pPr>
                    </a:p>
                    <a:p>
                      <a:pPr marL="410209" indent="-205105" lvl="1">
                        <a:lnSpc>
                          <a:spcPts val="2659"/>
                        </a:lnSpc>
                        <a:buFont typeface="Arial"/>
                        <a:buChar char="•"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Poppins Light"/>
                          <a:hlinkClick r:id="rId3" tooltip="https://pytorch.org/tutorials/beginner/basics/buildmodel_tutorial.html"/>
                        </a:rPr>
                        <a:t>A neural network is a module itself that consists of other modules (layers)</a:t>
                      </a:r>
                    </a:p>
                  </a:txBody>
                  <a:tcPr marL="142875" marR="142875" marT="142875" marB="142875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410209" indent="-205105" lvl="1">
                        <a:lnSpc>
                          <a:spcPts val="265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Poppins Light"/>
                        </a:rPr>
                        <a:t>Neural networks comprise of layers that perform operations on data. </a:t>
                      </a:r>
                      <a:endParaRPr lang="en-US" sz="1100"/>
                    </a:p>
                    <a:p>
                      <a:pPr>
                        <a:lnSpc>
                          <a:spcPts val="2659"/>
                        </a:lnSpc>
                      </a:pPr>
                    </a:p>
                    <a:p>
                      <a:pPr marL="410209" indent="-205105" lvl="1">
                        <a:lnSpc>
                          <a:spcPts val="2659"/>
                        </a:lnSpc>
                        <a:buFont typeface="Arial"/>
                        <a:buChar char="•"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Poppins Light"/>
                          <a:hlinkClick r:id="rId4" tooltip="https://pytorch.org/tutorials/beginner/basics/buildmodel_tutorial.html"/>
                        </a:rPr>
                        <a:t>torch.nn provides all the building blocks you need to build your own neural network</a:t>
                      </a:r>
                    </a:p>
                  </a:txBody>
                  <a:tcPr marL="142875" marR="142875" marT="142875" marB="142875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410209" indent="-205105" lvl="1">
                        <a:lnSpc>
                          <a:spcPts val="265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Poppins Light"/>
                          <a:hlinkClick r:id="rId5" tooltip="https://bing.com/search?q=PyTorch+neural+networks+building+blocks"/>
                        </a:rPr>
                        <a:t>PyTorch’s modules are tightly integrated with autograd system</a:t>
                      </a:r>
                      <a:r>
                        <a:rPr lang="en-US" sz="1899">
                          <a:solidFill>
                            <a:srgbClr val="FFFFFF"/>
                          </a:solidFill>
                          <a:latin typeface="Poppins Light"/>
                        </a:rPr>
                        <a:t>.</a:t>
                      </a:r>
                      <a:endParaRPr lang="en-US" sz="1100"/>
                    </a:p>
                    <a:p>
                      <a:pPr>
                        <a:lnSpc>
                          <a:spcPts val="2659"/>
                        </a:lnSpc>
                      </a:pPr>
                    </a:p>
                    <a:p>
                      <a:pPr marL="410209" indent="-205105" lvl="1">
                        <a:lnSpc>
                          <a:spcPts val="2659"/>
                        </a:lnSpc>
                        <a:buFont typeface="Arial"/>
                        <a:buChar char="•"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Poppins Light"/>
                        </a:rPr>
                        <a:t>It</a:t>
                      </a:r>
                      <a:r>
                        <a:rPr lang="en-US" sz="1899">
                          <a:solidFill>
                            <a:srgbClr val="FFFFFF"/>
                          </a:solidFill>
                          <a:latin typeface="Poppins Light"/>
                        </a:rPr>
                        <a:t> allows for automatic differentiation and gradient computation,  essential for training neural networks.</a:t>
                      </a:r>
                    </a:p>
                  </a:txBody>
                  <a:tcPr marL="142875" marR="142875" marT="142875" marB="142875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410209" indent="-205105" lvl="1">
                        <a:lnSpc>
                          <a:spcPts val="265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Poppins Light"/>
                        </a:rPr>
                        <a:t>It provides various optimization algorithms like SGD, Adam, etc., which can be used to update the parameters of the model based on the computed gradients.</a:t>
                      </a:r>
                      <a:endParaRPr lang="en-US" sz="1100"/>
                    </a:p>
                  </a:txBody>
                  <a:tcPr marL="142875" marR="142875" marT="142875" marB="142875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410209" indent="-205105" lvl="1">
                        <a:lnSpc>
                          <a:spcPts val="265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Poppins Light"/>
                          <a:hlinkClick r:id="rId6" tooltip="https://pytorch.org/tutorials/beginner/basics/buildmodel_tutorial.html"/>
                        </a:rPr>
                        <a:t>PyTorch models can be trained on different types of hardware accelerators like GPUs or MPS, if available</a:t>
                      </a:r>
                      <a:endParaRPr lang="en-US" sz="1100"/>
                    </a:p>
                  </a:txBody>
                  <a:tcPr marL="142875" marR="142875" marT="142875" marB="142875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3" id="3"/>
          <p:cNvSpPr/>
          <p:nvPr/>
        </p:nvSpPr>
        <p:spPr>
          <a:xfrm flipH="false" flipV="false" rot="0">
            <a:off x="-1652801" y="0"/>
            <a:ext cx="3028686" cy="2513809"/>
          </a:xfrm>
          <a:custGeom>
            <a:avLst/>
            <a:gdLst/>
            <a:ahLst/>
            <a:cxnLst/>
            <a:rect r="r" b="b" t="t" l="l"/>
            <a:pathLst>
              <a:path h="2513809" w="3028686">
                <a:moveTo>
                  <a:pt x="0" y="0"/>
                </a:moveTo>
                <a:lnTo>
                  <a:pt x="3028686" y="0"/>
                </a:lnTo>
                <a:lnTo>
                  <a:pt x="3028686" y="2513809"/>
                </a:lnTo>
                <a:lnTo>
                  <a:pt x="0" y="251380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734571" y="8314772"/>
            <a:ext cx="2715616" cy="2877473"/>
          </a:xfrm>
          <a:custGeom>
            <a:avLst/>
            <a:gdLst/>
            <a:ahLst/>
            <a:cxnLst/>
            <a:rect r="r" b="b" t="t" l="l"/>
            <a:pathLst>
              <a:path h="2877473" w="2715616">
                <a:moveTo>
                  <a:pt x="0" y="0"/>
                </a:moveTo>
                <a:lnTo>
                  <a:pt x="2715616" y="0"/>
                </a:lnTo>
                <a:lnTo>
                  <a:pt x="2715616" y="2877473"/>
                </a:lnTo>
                <a:lnTo>
                  <a:pt x="0" y="287747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375885" y="1666763"/>
            <a:ext cx="15536230" cy="115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000"/>
              </a:lnSpc>
            </a:pPr>
            <a:r>
              <a:rPr lang="en-US" sz="7500">
                <a:solidFill>
                  <a:srgbClr val="FFFFFF"/>
                </a:solidFill>
                <a:latin typeface="Poppins Medium Bold"/>
              </a:rPr>
              <a:t>PyTorch for Neural Networks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5324805" y="5133975"/>
            <a:ext cx="7638389" cy="0"/>
          </a:xfrm>
          <a:prstGeom prst="line">
            <a:avLst/>
          </a:prstGeom>
          <a:ln cap="rnd" w="19050">
            <a:solidFill>
              <a:srgbClr val="10B5BF"/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10732343" y="1917203"/>
          <a:ext cx="6526957" cy="6452595"/>
        </p:xfrm>
        <a:graphic>
          <a:graphicData uri="http://schemas.openxmlformats.org/drawingml/2006/table">
            <a:tbl>
              <a:tblPr/>
              <a:tblGrid>
                <a:gridCol w="5826687"/>
              </a:tblGrid>
              <a:tr h="11620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Poppins Medium"/>
                        </a:rPr>
                        <a:t>1. Get PyTorch installed</a:t>
                      </a:r>
                      <a:endParaRPr lang="en-US" sz="1100"/>
                    </a:p>
                    <a:p>
                      <a:pPr>
                        <a:lnSpc>
                          <a:spcPts val="3600"/>
                        </a:lnSpc>
                      </a:pPr>
                    </a:p>
                  </a:txBody>
                  <a:tcPr marL="0" marR="0" marT="0" marB="0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92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Poppins Medium"/>
                        </a:rPr>
                        <a:t>2. Download CUDA and cuDNN for that version of PyTorch </a:t>
                      </a:r>
                      <a:endParaRPr lang="en-US" sz="1100"/>
                    </a:p>
                    <a:p>
                      <a:pPr>
                        <a:lnSpc>
                          <a:spcPts val="3600"/>
                        </a:lnSpc>
                      </a:pPr>
                    </a:p>
                  </a:txBody>
                  <a:tcPr marL="0" marR="0" marT="0" marB="0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48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Poppins Medium"/>
                        </a:rPr>
                        <a:t>3. Configure PyTorch for your GPU</a:t>
                      </a:r>
                      <a:endParaRPr lang="en-US" sz="1100"/>
                    </a:p>
                  </a:txBody>
                  <a:tcPr marL="0" marR="0" marT="0" marB="0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6644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  <a:p>
                      <a:pPr>
                        <a:lnSpc>
                          <a:spcPts val="3219"/>
                        </a:lnSpc>
                      </a:pPr>
                    </a:p>
                    <a:p>
                      <a:pPr>
                        <a:lnSpc>
                          <a:spcPts val="3219"/>
                        </a:lnSpc>
                      </a:pPr>
                      <a:r>
                        <a:rPr lang="en-US" sz="2299">
                          <a:solidFill>
                            <a:srgbClr val="FFFFFF"/>
                          </a:solidFill>
                          <a:latin typeface="Poppins Light"/>
                        </a:rPr>
                        <a:t>Hardware acceleration in PyTorch, particularly through the use of GPUs, can significantly speed up the training and inference times of neural networks.</a:t>
                      </a:r>
                    </a:p>
                  </a:txBody>
                  <a:tcPr marL="0" marR="0" marT="0" marB="0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4" id="4"/>
          <p:cNvSpPr/>
          <p:nvPr/>
        </p:nvSpPr>
        <p:spPr>
          <a:xfrm flipH="false" flipV="false" rot="0">
            <a:off x="2331263" y="6829968"/>
            <a:ext cx="2556139" cy="2428332"/>
          </a:xfrm>
          <a:custGeom>
            <a:avLst/>
            <a:gdLst/>
            <a:ahLst/>
            <a:cxnLst/>
            <a:rect r="r" b="b" t="t" l="l"/>
            <a:pathLst>
              <a:path h="2428332" w="2556139">
                <a:moveTo>
                  <a:pt x="0" y="0"/>
                </a:moveTo>
                <a:lnTo>
                  <a:pt x="2556139" y="0"/>
                </a:lnTo>
                <a:lnTo>
                  <a:pt x="2556139" y="2428332"/>
                </a:lnTo>
                <a:lnTo>
                  <a:pt x="0" y="24283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459858" y="1579546"/>
            <a:ext cx="6167680" cy="4156998"/>
            <a:chOff x="0" y="0"/>
            <a:chExt cx="8223573" cy="5542664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4923539"/>
              <a:ext cx="8223573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10B5BF"/>
                  </a:solidFill>
                  <a:latin typeface="Poppins Medium"/>
                </a:rPr>
                <a:t>Speed up computation!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0"/>
              <a:ext cx="8223573" cy="422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400"/>
                </a:lnSpc>
              </a:pPr>
              <a:r>
                <a:rPr lang="en-US" sz="7000">
                  <a:solidFill>
                    <a:srgbClr val="FFFFFF"/>
                  </a:solidFill>
                  <a:latin typeface="Poppins Medium Bold"/>
                </a:rPr>
                <a:t>PyTorch Hardware Acceleration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39388" y="6178843"/>
            <a:ext cx="10336162" cy="2464158"/>
            <a:chOff x="0" y="0"/>
            <a:chExt cx="13781550" cy="3285543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2666418"/>
              <a:ext cx="1378155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10B5BF"/>
                  </a:solidFill>
                  <a:latin typeface="Poppins Medium"/>
                </a:rPr>
                <a:t>We hope you learned something new.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0"/>
              <a:ext cx="13781550" cy="1828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>
                  <a:solidFill>
                    <a:srgbClr val="FFFFFF"/>
                  </a:solidFill>
                  <a:latin typeface="Poppins Medium Bold"/>
                </a:rPr>
                <a:t>Thank you :)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144000" y="-1400753"/>
            <a:ext cx="7160084" cy="5477464"/>
          </a:xfrm>
          <a:custGeom>
            <a:avLst/>
            <a:gdLst/>
            <a:ahLst/>
            <a:cxnLst/>
            <a:rect r="r" b="b" t="t" l="l"/>
            <a:pathLst>
              <a:path h="5477464" w="7160084">
                <a:moveTo>
                  <a:pt x="0" y="0"/>
                </a:moveTo>
                <a:lnTo>
                  <a:pt x="7160084" y="0"/>
                </a:lnTo>
                <a:lnTo>
                  <a:pt x="7160084" y="5477464"/>
                </a:lnTo>
                <a:lnTo>
                  <a:pt x="0" y="54774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13130" y="1328132"/>
            <a:ext cx="1901285" cy="6700564"/>
          </a:xfrm>
          <a:custGeom>
            <a:avLst/>
            <a:gdLst/>
            <a:ahLst/>
            <a:cxnLst/>
            <a:rect r="r" b="b" t="t" l="l"/>
            <a:pathLst>
              <a:path h="6700564" w="1901285">
                <a:moveTo>
                  <a:pt x="0" y="0"/>
                </a:moveTo>
                <a:lnTo>
                  <a:pt x="1901285" y="0"/>
                </a:lnTo>
                <a:lnTo>
                  <a:pt x="1901285" y="6700564"/>
                </a:lnTo>
                <a:lnTo>
                  <a:pt x="0" y="67005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10590877" y="1880282"/>
          <a:ext cx="6476142" cy="6526437"/>
        </p:xfrm>
        <a:graphic>
          <a:graphicData uri="http://schemas.openxmlformats.org/drawingml/2006/table">
            <a:tbl>
              <a:tblPr/>
              <a:tblGrid>
                <a:gridCol w="5726044"/>
              </a:tblGrid>
              <a:tr h="130528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Poppins Light"/>
                        </a:rPr>
                        <a:t>Anaconda Installation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0528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Poppins Light"/>
                        </a:rPr>
                        <a:t>What are kernels and environments?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0528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Poppins Light"/>
                        </a:rPr>
                        <a:t>How to use Notebooks?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0528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Poppins Light"/>
                        </a:rPr>
                        <a:t>Numpy and its basic operations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0528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Poppins Light"/>
                        </a:rPr>
                        <a:t>PyTorch Basics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4" id="4"/>
          <p:cNvGrpSpPr/>
          <p:nvPr/>
        </p:nvGrpSpPr>
        <p:grpSpPr>
          <a:xfrm rot="0">
            <a:off x="1638300" y="1694119"/>
            <a:ext cx="6077873" cy="2464158"/>
            <a:chOff x="0" y="0"/>
            <a:chExt cx="8103830" cy="328554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2666418"/>
              <a:ext cx="810383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sz="3000" strike="noStrike" u="none">
                  <a:solidFill>
                    <a:srgbClr val="10B5BF"/>
                  </a:solidFill>
                  <a:latin typeface="Poppins Medium"/>
                </a:rPr>
                <a:t>What you’ll know.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0"/>
              <a:ext cx="8103830" cy="1828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>
                  <a:solidFill>
                    <a:srgbClr val="FFFFFF"/>
                  </a:solidFill>
                  <a:latin typeface="Poppins Medium Bold"/>
                </a:rPr>
                <a:t>Agenda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436964" y="410048"/>
            <a:ext cx="3282359" cy="3383875"/>
          </a:xfrm>
          <a:custGeom>
            <a:avLst/>
            <a:gdLst/>
            <a:ahLst/>
            <a:cxnLst/>
            <a:rect r="r" b="b" t="t" l="l"/>
            <a:pathLst>
              <a:path h="3383875" w="3282359">
                <a:moveTo>
                  <a:pt x="0" y="0"/>
                </a:moveTo>
                <a:lnTo>
                  <a:pt x="3282359" y="0"/>
                </a:lnTo>
                <a:lnTo>
                  <a:pt x="3282359" y="3383875"/>
                </a:lnTo>
                <a:lnTo>
                  <a:pt x="0" y="33838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89358" y="2693784"/>
            <a:ext cx="10314756" cy="1290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58"/>
              </a:lnSpc>
            </a:pPr>
            <a:r>
              <a:rPr lang="en-US" sz="8465">
                <a:solidFill>
                  <a:srgbClr val="FFFFFF"/>
                </a:solidFill>
                <a:latin typeface="Poppins Medium Bold"/>
              </a:rPr>
              <a:t>What is a kernel?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941683" y="4637490"/>
            <a:ext cx="10314756" cy="2957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9233" indent="-304617" lvl="1">
              <a:lnSpc>
                <a:spcPts val="3950"/>
              </a:lnSpc>
              <a:buFont typeface="Arial"/>
              <a:buChar char="•"/>
            </a:pPr>
            <a:r>
              <a:rPr lang="en-US" sz="2821">
                <a:solidFill>
                  <a:srgbClr val="FFFFFF"/>
                </a:solidFill>
                <a:latin typeface="Poppins Light"/>
              </a:rPr>
              <a:t>The kernel is the computational engine that executes the code contained in a notebook document.</a:t>
            </a:r>
          </a:p>
          <a:p>
            <a:pPr>
              <a:lnSpc>
                <a:spcPts val="3950"/>
              </a:lnSpc>
            </a:pPr>
          </a:p>
          <a:p>
            <a:pPr marL="609233" indent="-304617" lvl="1">
              <a:lnSpc>
                <a:spcPts val="3950"/>
              </a:lnSpc>
              <a:buFont typeface="Arial"/>
              <a:buChar char="•"/>
            </a:pPr>
            <a:r>
              <a:rPr lang="en-US" sz="2821">
                <a:solidFill>
                  <a:srgbClr val="FFFFFF"/>
                </a:solidFill>
                <a:latin typeface="Poppins Light"/>
              </a:rPr>
              <a:t>It is responsible for executing the code in the notebook, performing calculations, and returning the output to the user interface.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585397">
            <a:off x="832773" y="6606933"/>
            <a:ext cx="2525842" cy="2603961"/>
          </a:xfrm>
          <a:custGeom>
            <a:avLst/>
            <a:gdLst/>
            <a:ahLst/>
            <a:cxnLst/>
            <a:rect r="r" b="b" t="t" l="l"/>
            <a:pathLst>
              <a:path h="2603961" w="2525842">
                <a:moveTo>
                  <a:pt x="0" y="0"/>
                </a:moveTo>
                <a:lnTo>
                  <a:pt x="2525842" y="0"/>
                </a:lnTo>
                <a:lnTo>
                  <a:pt x="2525842" y="2603961"/>
                </a:lnTo>
                <a:lnTo>
                  <a:pt x="0" y="26039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64222">
            <a:off x="14279129" y="1474375"/>
            <a:ext cx="3028686" cy="2513809"/>
          </a:xfrm>
          <a:custGeom>
            <a:avLst/>
            <a:gdLst/>
            <a:ahLst/>
            <a:cxnLst/>
            <a:rect r="r" b="b" t="t" l="l"/>
            <a:pathLst>
              <a:path h="2513809" w="3028686">
                <a:moveTo>
                  <a:pt x="3028686" y="0"/>
                </a:moveTo>
                <a:lnTo>
                  <a:pt x="0" y="0"/>
                </a:lnTo>
                <a:lnTo>
                  <a:pt x="0" y="2513809"/>
                </a:lnTo>
                <a:lnTo>
                  <a:pt x="3028686" y="2513809"/>
                </a:lnTo>
                <a:lnTo>
                  <a:pt x="3028686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85719" y="2836055"/>
            <a:ext cx="12453879" cy="1290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58"/>
              </a:lnSpc>
            </a:pPr>
            <a:r>
              <a:rPr lang="en-US" sz="8465">
                <a:solidFill>
                  <a:srgbClr val="FFFFFF"/>
                </a:solidFill>
                <a:latin typeface="Poppins Medium Bold"/>
              </a:rPr>
              <a:t>What is environment?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747936" y="4579375"/>
            <a:ext cx="12863311" cy="3922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15019" indent="-307509" lvl="1">
              <a:lnSpc>
                <a:spcPts val="3988"/>
              </a:lnSpc>
              <a:buFont typeface="Arial"/>
              <a:buChar char="•"/>
            </a:pPr>
            <a:r>
              <a:rPr lang="en-US" sz="2848">
                <a:solidFill>
                  <a:srgbClr val="FFFFFF"/>
                </a:solidFill>
                <a:latin typeface="Poppins Light"/>
              </a:rPr>
              <a:t>The environment refers to the specific software setup that includes libraries, packages, and dependencies required to execute code.</a:t>
            </a:r>
          </a:p>
          <a:p>
            <a:pPr>
              <a:lnSpc>
                <a:spcPts val="3988"/>
              </a:lnSpc>
            </a:pPr>
          </a:p>
          <a:p>
            <a:pPr marL="615019" indent="-307509" lvl="1">
              <a:lnSpc>
                <a:spcPts val="3988"/>
              </a:lnSpc>
              <a:buFont typeface="Arial"/>
              <a:buChar char="•"/>
            </a:pPr>
            <a:r>
              <a:rPr lang="en-US" sz="2848">
                <a:solidFill>
                  <a:srgbClr val="FFFFFF"/>
                </a:solidFill>
                <a:latin typeface="Poppins Light"/>
              </a:rPr>
              <a:t>Environments are necessary for:</a:t>
            </a:r>
          </a:p>
          <a:p>
            <a:pPr marL="1230037" indent="-410012" lvl="2">
              <a:lnSpc>
                <a:spcPts val="5269"/>
              </a:lnSpc>
              <a:buFont typeface="Arial"/>
              <a:buChar char="⚬"/>
            </a:pPr>
            <a:r>
              <a:rPr lang="en-US" sz="2848">
                <a:solidFill>
                  <a:srgbClr val="FFFFFF"/>
                </a:solidFill>
                <a:latin typeface="Poppins Light"/>
              </a:rPr>
              <a:t>Isolation of dependencies</a:t>
            </a:r>
          </a:p>
          <a:p>
            <a:pPr marL="1230037" indent="-410012" lvl="2">
              <a:lnSpc>
                <a:spcPts val="5269"/>
              </a:lnSpc>
              <a:buFont typeface="Arial"/>
              <a:buChar char="⚬"/>
            </a:pPr>
            <a:r>
              <a:rPr lang="en-US" sz="2848">
                <a:solidFill>
                  <a:srgbClr val="FFFFFF"/>
                </a:solidFill>
                <a:latin typeface="Poppins Light"/>
              </a:rPr>
              <a:t>Version Control</a:t>
            </a:r>
          </a:p>
          <a:p>
            <a:pPr marL="1230037" indent="-410012" lvl="2">
              <a:lnSpc>
                <a:spcPts val="5269"/>
              </a:lnSpc>
              <a:buFont typeface="Arial"/>
              <a:buChar char="⚬"/>
            </a:pPr>
            <a:r>
              <a:rPr lang="en-US" sz="2848">
                <a:solidFill>
                  <a:srgbClr val="FFFFFF"/>
                </a:solidFill>
                <a:latin typeface="Poppins Light"/>
              </a:rPr>
              <a:t>Stability and Testing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3500" y="4920320"/>
            <a:ext cx="5172523" cy="3956980"/>
          </a:xfrm>
          <a:custGeom>
            <a:avLst/>
            <a:gdLst/>
            <a:ahLst/>
            <a:cxnLst/>
            <a:rect r="r" b="b" t="t" l="l"/>
            <a:pathLst>
              <a:path h="3956980" w="5172523">
                <a:moveTo>
                  <a:pt x="0" y="0"/>
                </a:moveTo>
                <a:lnTo>
                  <a:pt x="5172523" y="0"/>
                </a:lnTo>
                <a:lnTo>
                  <a:pt x="5172523" y="3956980"/>
                </a:lnTo>
                <a:lnTo>
                  <a:pt x="0" y="39569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320933" y="4219575"/>
            <a:ext cx="11646135" cy="1838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12000">
                <a:solidFill>
                  <a:srgbClr val="FFFFFF"/>
                </a:solidFill>
                <a:latin typeface="Poppins Medium Bold"/>
              </a:rPr>
              <a:t> Notebooks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0">
            <a:off x="15246957" y="-728258"/>
            <a:ext cx="4024687" cy="4528480"/>
          </a:xfrm>
          <a:custGeom>
            <a:avLst/>
            <a:gdLst/>
            <a:ahLst/>
            <a:cxnLst/>
            <a:rect r="r" b="b" t="t" l="l"/>
            <a:pathLst>
              <a:path h="4528480" w="4024687">
                <a:moveTo>
                  <a:pt x="4024686" y="0"/>
                </a:moveTo>
                <a:lnTo>
                  <a:pt x="0" y="0"/>
                </a:lnTo>
                <a:lnTo>
                  <a:pt x="0" y="4528480"/>
                </a:lnTo>
                <a:lnTo>
                  <a:pt x="4024686" y="4528480"/>
                </a:lnTo>
                <a:lnTo>
                  <a:pt x="4024686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78386" y="-1889199"/>
            <a:ext cx="7160084" cy="5477464"/>
          </a:xfrm>
          <a:custGeom>
            <a:avLst/>
            <a:gdLst/>
            <a:ahLst/>
            <a:cxnLst/>
            <a:rect r="r" b="b" t="t" l="l"/>
            <a:pathLst>
              <a:path h="5477464" w="7160084">
                <a:moveTo>
                  <a:pt x="0" y="0"/>
                </a:moveTo>
                <a:lnTo>
                  <a:pt x="7160084" y="0"/>
                </a:lnTo>
                <a:lnTo>
                  <a:pt x="7160084" y="5477464"/>
                </a:lnTo>
                <a:lnTo>
                  <a:pt x="0" y="54774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7698346">
            <a:off x="15199250" y="3342445"/>
            <a:ext cx="2866797" cy="2955461"/>
          </a:xfrm>
          <a:custGeom>
            <a:avLst/>
            <a:gdLst/>
            <a:ahLst/>
            <a:cxnLst/>
            <a:rect r="r" b="b" t="t" l="l"/>
            <a:pathLst>
              <a:path h="2955461" w="2866797">
                <a:moveTo>
                  <a:pt x="2866797" y="0"/>
                </a:moveTo>
                <a:lnTo>
                  <a:pt x="0" y="0"/>
                </a:lnTo>
                <a:lnTo>
                  <a:pt x="0" y="2955461"/>
                </a:lnTo>
                <a:lnTo>
                  <a:pt x="2866797" y="2955461"/>
                </a:lnTo>
                <a:lnTo>
                  <a:pt x="2866797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56926" y="2134314"/>
            <a:ext cx="12357738" cy="1290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58"/>
              </a:lnSpc>
            </a:pPr>
            <a:r>
              <a:rPr lang="en-US" sz="8465">
                <a:solidFill>
                  <a:srgbClr val="FFFFFF"/>
                </a:solidFill>
                <a:latin typeface="Poppins Medium Bold"/>
              </a:rPr>
              <a:t>What are Notebooks?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56926" y="3642656"/>
            <a:ext cx="12863311" cy="5946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15019" indent="-307509" lvl="1">
              <a:lnSpc>
                <a:spcPts val="5269"/>
              </a:lnSpc>
              <a:buFont typeface="Arial"/>
              <a:buChar char="•"/>
            </a:pPr>
            <a:r>
              <a:rPr lang="en-US" sz="2848">
                <a:solidFill>
                  <a:srgbClr val="FFFFFF"/>
                </a:solidFill>
                <a:latin typeface="Poppins Light"/>
              </a:rPr>
              <a:t>Interactive documents that allow users to combine live code, visualizations, explanatory text, and multimedia elements in a single environment. </a:t>
            </a:r>
          </a:p>
          <a:p>
            <a:pPr>
              <a:lnSpc>
                <a:spcPts val="5269"/>
              </a:lnSpc>
            </a:pPr>
          </a:p>
          <a:p>
            <a:pPr marL="615019" indent="-307509" lvl="1">
              <a:lnSpc>
                <a:spcPts val="5269"/>
              </a:lnSpc>
              <a:buFont typeface="Arial"/>
              <a:buChar char="•"/>
            </a:pPr>
            <a:r>
              <a:rPr lang="en-US" sz="2848">
                <a:solidFill>
                  <a:srgbClr val="FFFFFF"/>
                </a:solidFill>
                <a:latin typeface="Poppins Light"/>
              </a:rPr>
              <a:t>Why use Notebooks over scripts?</a:t>
            </a:r>
          </a:p>
          <a:p>
            <a:pPr marL="1230037" indent="-410012" lvl="2">
              <a:lnSpc>
                <a:spcPts val="5269"/>
              </a:lnSpc>
              <a:buFont typeface="Arial"/>
              <a:buChar char="⚬"/>
            </a:pPr>
            <a:r>
              <a:rPr lang="en-US" sz="2848">
                <a:solidFill>
                  <a:srgbClr val="FFFFFF"/>
                </a:solidFill>
                <a:latin typeface="Poppins Light"/>
              </a:rPr>
              <a:t>facilitates a step-by-step approach to problem-solving</a:t>
            </a:r>
          </a:p>
          <a:p>
            <a:pPr marL="1230037" indent="-410012" lvl="2">
              <a:lnSpc>
                <a:spcPts val="5269"/>
              </a:lnSpc>
              <a:buFont typeface="Arial"/>
              <a:buChar char="⚬"/>
            </a:pPr>
            <a:r>
              <a:rPr lang="en-US" sz="2848">
                <a:solidFill>
                  <a:srgbClr val="FFFFFF"/>
                </a:solidFill>
                <a:latin typeface="Poppins Light"/>
              </a:rPr>
              <a:t>allows for inline plotting of graphs and visualizations</a:t>
            </a:r>
          </a:p>
          <a:p>
            <a:pPr marL="1230037" indent="-410012" lvl="2">
              <a:lnSpc>
                <a:spcPts val="5269"/>
              </a:lnSpc>
              <a:buFont typeface="Arial"/>
              <a:buChar char="⚬"/>
            </a:pPr>
            <a:r>
              <a:rPr lang="en-US" sz="2848">
                <a:solidFill>
                  <a:srgbClr val="FFFFFF"/>
                </a:solidFill>
                <a:latin typeface="Poppins Light"/>
              </a:rPr>
              <a:t>can use markdown cells to add explanations or document your thought process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738415" y="2514506"/>
            <a:ext cx="14811170" cy="0"/>
          </a:xfrm>
          <a:prstGeom prst="line">
            <a:avLst/>
          </a:prstGeom>
          <a:ln cap="rnd" w="19050">
            <a:solidFill>
              <a:srgbClr val="10B5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1517911">
            <a:off x="15488383" y="6161399"/>
            <a:ext cx="2772711" cy="2630610"/>
          </a:xfrm>
          <a:custGeom>
            <a:avLst/>
            <a:gdLst/>
            <a:ahLst/>
            <a:cxnLst/>
            <a:rect r="r" b="b" t="t" l="l"/>
            <a:pathLst>
              <a:path h="2630610" w="2772711">
                <a:moveTo>
                  <a:pt x="0" y="0"/>
                </a:moveTo>
                <a:lnTo>
                  <a:pt x="2772711" y="0"/>
                </a:lnTo>
                <a:lnTo>
                  <a:pt x="2772711" y="2630610"/>
                </a:lnTo>
                <a:lnTo>
                  <a:pt x="0" y="26306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687897">
            <a:off x="-550905" y="7063213"/>
            <a:ext cx="2534298" cy="2851531"/>
          </a:xfrm>
          <a:custGeom>
            <a:avLst/>
            <a:gdLst/>
            <a:ahLst/>
            <a:cxnLst/>
            <a:rect r="r" b="b" t="t" l="l"/>
            <a:pathLst>
              <a:path h="2851531" w="2534298">
                <a:moveTo>
                  <a:pt x="0" y="0"/>
                </a:moveTo>
                <a:lnTo>
                  <a:pt x="2534298" y="0"/>
                </a:lnTo>
                <a:lnTo>
                  <a:pt x="2534298" y="2851532"/>
                </a:lnTo>
                <a:lnTo>
                  <a:pt x="0" y="28515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231264">
            <a:off x="16527390" y="-1494316"/>
            <a:ext cx="2136802" cy="3153316"/>
          </a:xfrm>
          <a:custGeom>
            <a:avLst/>
            <a:gdLst/>
            <a:ahLst/>
            <a:cxnLst/>
            <a:rect r="r" b="b" t="t" l="l"/>
            <a:pathLst>
              <a:path h="3153316" w="2136802">
                <a:moveTo>
                  <a:pt x="0" y="0"/>
                </a:moveTo>
                <a:lnTo>
                  <a:pt x="2136802" y="0"/>
                </a:lnTo>
                <a:lnTo>
                  <a:pt x="2136802" y="3153316"/>
                </a:lnTo>
                <a:lnTo>
                  <a:pt x="0" y="31533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38415" y="2990756"/>
            <a:ext cx="14811170" cy="64001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82928" indent="-291464" lvl="1">
              <a:lnSpc>
                <a:spcPts val="4400"/>
              </a:lnSpc>
              <a:buFont typeface="Arial"/>
              <a:buChar char="•"/>
            </a:pPr>
            <a:r>
              <a:rPr lang="en-US" sz="2699">
                <a:solidFill>
                  <a:srgbClr val="47DD96"/>
                </a:solidFill>
                <a:latin typeface="Poppins Light Bold"/>
              </a:rPr>
              <a:t>Eigen values: </a:t>
            </a:r>
          </a:p>
          <a:p>
            <a:pPr algn="l" marL="1079500" indent="-359833" lvl="2">
              <a:lnSpc>
                <a:spcPts val="3500"/>
              </a:lnSpc>
              <a:spcBef>
                <a:spcPct val="0"/>
              </a:spcBef>
              <a:buFont typeface="Arial"/>
              <a:buChar char="⚬"/>
            </a:pPr>
            <a:r>
              <a:rPr lang="en-US" sz="2500">
                <a:solidFill>
                  <a:srgbClr val="FFFFFF"/>
                </a:solidFill>
                <a:latin typeface="Poppins Light"/>
              </a:rPr>
              <a:t>special set of scalars associated with the system of linear equations, mostly used in matrix equations.</a:t>
            </a:r>
          </a:p>
          <a:p>
            <a:pPr algn="l">
              <a:lnSpc>
                <a:spcPts val="3500"/>
              </a:lnSpc>
              <a:spcBef>
                <a:spcPct val="0"/>
              </a:spcBef>
            </a:pPr>
          </a:p>
          <a:p>
            <a:pPr algn="l" marL="582928" indent="-291464" lvl="1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699" u="none">
                <a:solidFill>
                  <a:srgbClr val="47DD96"/>
                </a:solidFill>
                <a:latin typeface="Poppins Light Bold"/>
              </a:rPr>
              <a:t>Eigen vectors:</a:t>
            </a:r>
          </a:p>
          <a:p>
            <a:pPr algn="l" marL="1079500" indent="-359833" lvl="2">
              <a:lnSpc>
                <a:spcPts val="3500"/>
              </a:lnSpc>
              <a:spcBef>
                <a:spcPct val="0"/>
              </a:spcBef>
              <a:buFont typeface="Arial"/>
              <a:buChar char="⚬"/>
            </a:pPr>
            <a:r>
              <a:rPr lang="en-US" sz="2500" u="none">
                <a:solidFill>
                  <a:srgbClr val="FFFFFF"/>
                </a:solidFill>
                <a:latin typeface="Poppins Light"/>
              </a:rPr>
              <a:t>non-zero vectors that only change by a scalar factor when a linear transformation is applied to them.</a:t>
            </a:r>
          </a:p>
          <a:p>
            <a:pPr algn="l">
              <a:lnSpc>
                <a:spcPts val="3500"/>
              </a:lnSpc>
              <a:spcBef>
                <a:spcPct val="0"/>
              </a:spcBef>
            </a:pPr>
          </a:p>
          <a:p>
            <a:pPr algn="l" marL="582930" indent="-291465" lvl="1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700" u="none">
                <a:solidFill>
                  <a:srgbClr val="47DD96"/>
                </a:solidFill>
                <a:latin typeface="Poppins Light Bold"/>
              </a:rPr>
              <a:t>Norm:</a:t>
            </a:r>
          </a:p>
          <a:p>
            <a:pPr algn="l" marL="1165860" indent="-388620" lvl="2">
              <a:lnSpc>
                <a:spcPts val="3779"/>
              </a:lnSpc>
              <a:spcBef>
                <a:spcPct val="0"/>
              </a:spcBef>
              <a:buFont typeface="Arial"/>
              <a:buChar char="⚬"/>
            </a:pPr>
            <a:r>
              <a:rPr lang="en-US" sz="2700" u="none">
                <a:solidFill>
                  <a:srgbClr val="FFFFFF"/>
                </a:solidFill>
                <a:latin typeface="Poppins Light Bold"/>
              </a:rPr>
              <a:t>measure of the size or length of a vector in a vector space.</a:t>
            </a:r>
          </a:p>
          <a:p>
            <a:pPr algn="l">
              <a:lnSpc>
                <a:spcPts val="3500"/>
              </a:lnSpc>
              <a:spcBef>
                <a:spcPct val="0"/>
              </a:spcBef>
            </a:pPr>
          </a:p>
          <a:p>
            <a:pPr algn="l" marL="582930" indent="-291465" lvl="1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700" u="none">
                <a:solidFill>
                  <a:srgbClr val="47DD96"/>
                </a:solidFill>
                <a:latin typeface="Poppins Light Bold"/>
              </a:rPr>
              <a:t>Determinant:</a:t>
            </a:r>
          </a:p>
          <a:p>
            <a:pPr algn="l" marL="1079500" indent="-359833" lvl="2">
              <a:lnSpc>
                <a:spcPts val="3500"/>
              </a:lnSpc>
              <a:spcBef>
                <a:spcPct val="0"/>
              </a:spcBef>
              <a:buFont typeface="Arial"/>
              <a:buChar char="⚬"/>
            </a:pPr>
            <a:r>
              <a:rPr lang="en-US" sz="2500" u="none">
                <a:solidFill>
                  <a:srgbClr val="FFFFFF"/>
                </a:solidFill>
                <a:latin typeface="Poppins Light"/>
              </a:rPr>
              <a:t>scalar value derived from the elements of a square matrix that provides important geometric and algebraic information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38415" y="1164402"/>
            <a:ext cx="1481117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Poppins Medium Bold"/>
              </a:rPr>
              <a:t>Linear Algebra with Numpy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3500" y="4920320"/>
            <a:ext cx="5172523" cy="3956980"/>
          </a:xfrm>
          <a:custGeom>
            <a:avLst/>
            <a:gdLst/>
            <a:ahLst/>
            <a:cxnLst/>
            <a:rect r="r" b="b" t="t" l="l"/>
            <a:pathLst>
              <a:path h="3956980" w="5172523">
                <a:moveTo>
                  <a:pt x="0" y="0"/>
                </a:moveTo>
                <a:lnTo>
                  <a:pt x="5172523" y="0"/>
                </a:lnTo>
                <a:lnTo>
                  <a:pt x="5172523" y="3956980"/>
                </a:lnTo>
                <a:lnTo>
                  <a:pt x="0" y="39569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320933" y="4219575"/>
            <a:ext cx="11646135" cy="1838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12000">
                <a:solidFill>
                  <a:srgbClr val="FFFFFF"/>
                </a:solidFill>
                <a:latin typeface="Poppins Medium Bold"/>
              </a:rPr>
              <a:t>PyTorch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479821">
            <a:off x="15520716" y="1619948"/>
            <a:ext cx="3477167" cy="2886049"/>
          </a:xfrm>
          <a:custGeom>
            <a:avLst/>
            <a:gdLst/>
            <a:ahLst/>
            <a:cxnLst/>
            <a:rect r="r" b="b" t="t" l="l"/>
            <a:pathLst>
              <a:path h="2886049" w="3477167">
                <a:moveTo>
                  <a:pt x="0" y="0"/>
                </a:moveTo>
                <a:lnTo>
                  <a:pt x="3477168" y="0"/>
                </a:lnTo>
                <a:lnTo>
                  <a:pt x="3477168" y="2886049"/>
                </a:lnTo>
                <a:lnTo>
                  <a:pt x="0" y="28860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09056" y="3249325"/>
            <a:ext cx="10964355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Poppins Medium Bold"/>
              </a:rPr>
              <a:t>What is PyTorch?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509056" y="4798085"/>
            <a:ext cx="10964355" cy="2076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Poppins Light"/>
              </a:rPr>
              <a:t>PyTorch is an open-source machine learning library for Python which allows maximum flexibility and speed on scientific computing for deep learning. It is a replacement for NumPy to use the power of GPUs.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0">
            <a:off x="12865622" y="1028700"/>
            <a:ext cx="7641615" cy="5845836"/>
          </a:xfrm>
          <a:custGeom>
            <a:avLst/>
            <a:gdLst/>
            <a:ahLst/>
            <a:cxnLst/>
            <a:rect r="r" b="b" t="t" l="l"/>
            <a:pathLst>
              <a:path h="5845836" w="7641615">
                <a:moveTo>
                  <a:pt x="7641615" y="5845836"/>
                </a:moveTo>
                <a:lnTo>
                  <a:pt x="0" y="5845836"/>
                </a:lnTo>
                <a:lnTo>
                  <a:pt x="0" y="0"/>
                </a:lnTo>
                <a:lnTo>
                  <a:pt x="7641615" y="0"/>
                </a:lnTo>
                <a:lnTo>
                  <a:pt x="7641615" y="5845836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581385" y="3951618"/>
            <a:ext cx="1343326" cy="4734190"/>
          </a:xfrm>
          <a:custGeom>
            <a:avLst/>
            <a:gdLst/>
            <a:ahLst/>
            <a:cxnLst/>
            <a:rect r="r" b="b" t="t" l="l"/>
            <a:pathLst>
              <a:path h="4734190" w="1343326">
                <a:moveTo>
                  <a:pt x="0" y="0"/>
                </a:moveTo>
                <a:lnTo>
                  <a:pt x="1343326" y="0"/>
                </a:lnTo>
                <a:lnTo>
                  <a:pt x="1343326" y="4734190"/>
                </a:lnTo>
                <a:lnTo>
                  <a:pt x="0" y="47341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DAFu5mqTF44</dc:identifier>
  <dcterms:modified xsi:type="dcterms:W3CDTF">2011-08-01T06:04:30Z</dcterms:modified>
  <cp:revision>1</cp:revision>
  <dc:title>Machine Learning Day 1</dc:title>
</cp:coreProperties>
</file>

<file path=docProps/thumbnail.jpeg>
</file>